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27F"/>
    <a:srgbClr val="04105A"/>
    <a:srgbClr val="ED613E"/>
    <a:srgbClr val="BF3C48"/>
    <a:srgbClr val="856E45"/>
    <a:srgbClr val="6F267F"/>
    <a:srgbClr val="FECB00"/>
    <a:srgbClr val="729F11"/>
    <a:srgbClr val="111E31"/>
    <a:srgbClr val="F7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17" y="965248"/>
            <a:ext cx="8125904" cy="229071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Лекция 11 Анализ безопасности облачных служб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22249" y="3734013"/>
            <a:ext cx="5559458" cy="1328181"/>
          </a:xfrm>
        </p:spPr>
        <p:txBody>
          <a:bodyPr/>
          <a:lstStyle/>
          <a:p>
            <a:pPr algn="r"/>
            <a:r>
              <a:rPr lang="ru-RU" sz="2400" dirty="0">
                <a:solidFill>
                  <a:srgbClr val="00B050"/>
                </a:solidFill>
              </a:rPr>
              <a:t>PhD, кафедра информационные системы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Карюкин В.И.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672" y="137861"/>
            <a:ext cx="7627328" cy="111662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Требования к защите </a:t>
            </a:r>
            <a:r>
              <a:rPr lang="en-US" sz="3600" dirty="0" err="1"/>
              <a:t>PaaS</a:t>
            </a:r>
            <a:r>
              <a:rPr lang="ru-RU" sz="2000" dirty="0"/>
              <a:t>(от </a:t>
            </a:r>
            <a:r>
              <a:rPr lang="en-US" sz="2000" dirty="0"/>
              <a:t>Microsoft!)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322" y="1339382"/>
            <a:ext cx="7886700" cy="4351338"/>
          </a:xfrm>
        </p:spPr>
        <p:txBody>
          <a:bodyPr/>
          <a:lstStyle/>
          <a:p>
            <a:r>
              <a:rPr lang="ru-RU" dirty="0"/>
              <a:t>Использование централизованного </a:t>
            </a:r>
            <a:r>
              <a:rPr lang="ru-RU" dirty="0" err="1"/>
              <a:t>репозитория</a:t>
            </a:r>
            <a:r>
              <a:rPr lang="ru-RU" dirty="0"/>
              <a:t> удостоверений</a:t>
            </a:r>
          </a:p>
          <a:p>
            <a:r>
              <a:rPr lang="ru-RU" dirty="0"/>
              <a:t>Преимущества использования аутентификации </a:t>
            </a:r>
            <a:r>
              <a:rPr lang="ru-RU" dirty="0" err="1"/>
              <a:t>Azure</a:t>
            </a:r>
            <a:r>
              <a:rPr lang="ru-RU" dirty="0"/>
              <a:t> AD вместо аутентификации SQL</a:t>
            </a:r>
          </a:p>
          <a:p>
            <a:r>
              <a:rPr lang="ru-RU" dirty="0"/>
              <a:t>Ограничение доступа по </a:t>
            </a:r>
            <a:r>
              <a:rPr lang="en-US" dirty="0"/>
              <a:t>IP-</a:t>
            </a:r>
            <a:r>
              <a:rPr lang="ru-RU" dirty="0"/>
              <a:t>адресу</a:t>
            </a:r>
          </a:p>
          <a:p>
            <a:r>
              <a:rPr lang="ru-RU" dirty="0"/>
              <a:t>Шифрование неактивных данных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1" y="4083537"/>
            <a:ext cx="3695422" cy="26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774" y="160505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IaaS</a:t>
            </a:r>
            <a:r>
              <a:rPr lang="en-US" dirty="0"/>
              <a:t>..</a:t>
            </a:r>
            <a:r>
              <a:rPr lang="ru-RU" dirty="0"/>
              <a:t> Как его защищать?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405226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Двойная аутентификация: сначала человек </a:t>
            </a:r>
            <a:r>
              <a:rPr lang="ru-RU" sz="2400" dirty="0" err="1"/>
              <a:t>логинится</a:t>
            </a:r>
            <a:r>
              <a:rPr lang="ru-RU" sz="2400" dirty="0"/>
              <a:t> на телефоне, через несколько секунд ему приходит на телефон сообщение с уникальным кодом доступа, который должен быть введен в панель управления сервером для получения доступа. </a:t>
            </a:r>
          </a:p>
          <a:p>
            <a:r>
              <a:rPr lang="ru-RU" sz="2400" dirty="0"/>
              <a:t>Необходимо всегда поддерживать актуальную версию всех антивирусов и т. п. </a:t>
            </a:r>
          </a:p>
          <a:p>
            <a:r>
              <a:rPr lang="ru-RU" sz="2400" dirty="0"/>
              <a:t>Выбирайте известного </a:t>
            </a:r>
            <a:r>
              <a:rPr lang="ru-RU" sz="2400" dirty="0" err="1"/>
              <a:t>вендора</a:t>
            </a:r>
            <a:r>
              <a:rPr lang="ru-RU" sz="2400" dirty="0"/>
              <a:t> </a:t>
            </a:r>
            <a:r>
              <a:rPr lang="en-US" sz="2400" dirty="0" err="1"/>
              <a:t>IaaS</a:t>
            </a:r>
            <a:r>
              <a:rPr lang="en-US" sz="2400" dirty="0"/>
              <a:t>,</a:t>
            </a:r>
            <a:r>
              <a:rPr lang="ru-RU" sz="2400" dirty="0"/>
              <a:t> чтобы у него не было уязвимостей с его стороны.</a:t>
            </a:r>
            <a:r>
              <a:rPr lang="en-US" sz="2400" dirty="0"/>
              <a:t> </a:t>
            </a:r>
            <a:r>
              <a:rPr lang="ru-RU" sz="24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4540828"/>
            <a:ext cx="2213263" cy="2213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748646"/>
            <a:ext cx="2005445" cy="2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660" y="3314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Модели обслуживания облачных сервисов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657" y="1623426"/>
            <a:ext cx="7420707" cy="183197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Сначала необходимо выбрать метод обслуживания, исходя из которого будут представлены защитные методы сервисов для безопасности облачных служб.</a:t>
            </a:r>
            <a:endParaRPr lang="en-US" sz="2400" dirty="0"/>
          </a:p>
          <a:p>
            <a:r>
              <a:rPr lang="ru-RU" sz="2400" dirty="0"/>
              <a:t>Для каждого метода существует несколько сервисов защиты облачных сервисов.</a:t>
            </a:r>
            <a:endParaRPr lang="en-US" sz="2400" dirty="0"/>
          </a:p>
          <a:p>
            <a:endParaRPr lang="en-US" sz="2400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2757" y="3293918"/>
            <a:ext cx="8106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Всего существует 3 метода: </a:t>
            </a:r>
            <a:r>
              <a:rPr lang="en-US" sz="2000" dirty="0" err="1"/>
              <a:t>SaaS</a:t>
            </a:r>
            <a:r>
              <a:rPr lang="en-US" sz="2000" dirty="0"/>
              <a:t>, </a:t>
            </a:r>
            <a:r>
              <a:rPr lang="en-US" sz="2000" dirty="0" err="1"/>
              <a:t>PaaS</a:t>
            </a:r>
            <a:r>
              <a:rPr lang="en-US" sz="2000" dirty="0"/>
              <a:t> </a:t>
            </a:r>
            <a:r>
              <a:rPr lang="ru-RU" sz="2000" dirty="0"/>
              <a:t>и </a:t>
            </a:r>
            <a:r>
              <a:rPr lang="en-US" sz="2000" dirty="0" err="1"/>
              <a:t>IaaS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SaaS</a:t>
            </a:r>
            <a:r>
              <a:rPr lang="en-US" sz="2000" dirty="0"/>
              <a:t> </a:t>
            </a:r>
            <a:r>
              <a:rPr lang="ru-RU" sz="2000" dirty="0"/>
              <a:t>означает </a:t>
            </a:r>
            <a:r>
              <a:rPr lang="en-US" sz="2000" dirty="0"/>
              <a:t>“</a:t>
            </a:r>
            <a:r>
              <a:rPr lang="ru-RU" sz="2000" dirty="0"/>
              <a:t>программное обеспечение как сервис</a:t>
            </a:r>
            <a:r>
              <a:rPr lang="en-US" sz="2000" dirty="0"/>
              <a:t>”, Software as Service.</a:t>
            </a:r>
          </a:p>
          <a:p>
            <a:r>
              <a:rPr lang="en-US" sz="2000" dirty="0" err="1"/>
              <a:t>PaaS</a:t>
            </a:r>
            <a:r>
              <a:rPr lang="en-US" sz="2000" dirty="0"/>
              <a:t> </a:t>
            </a:r>
            <a:r>
              <a:rPr lang="ru-RU" sz="2000" dirty="0"/>
              <a:t>означает </a:t>
            </a:r>
            <a:r>
              <a:rPr lang="en-US" sz="2000" dirty="0"/>
              <a:t>“</a:t>
            </a:r>
            <a:r>
              <a:rPr lang="ru-RU" sz="2000" dirty="0"/>
              <a:t>платформа как сервис</a:t>
            </a:r>
            <a:r>
              <a:rPr lang="en-US" sz="2000" dirty="0"/>
              <a:t>”, Platform as Service.</a:t>
            </a:r>
          </a:p>
          <a:p>
            <a:r>
              <a:rPr lang="en-US" sz="2000" dirty="0" err="1"/>
              <a:t>IaaS</a:t>
            </a:r>
            <a:r>
              <a:rPr lang="en-US" sz="2000" dirty="0"/>
              <a:t> </a:t>
            </a:r>
            <a:r>
              <a:rPr lang="ru-RU" sz="2000" dirty="0"/>
              <a:t>означает </a:t>
            </a:r>
            <a:r>
              <a:rPr lang="en-US" sz="2000" dirty="0"/>
              <a:t>“</a:t>
            </a:r>
            <a:r>
              <a:rPr lang="ru-RU" sz="2000" dirty="0"/>
              <a:t>инфраструктура как сервис</a:t>
            </a:r>
            <a:r>
              <a:rPr lang="en-US" sz="2000" dirty="0"/>
              <a:t>”, Infrastructure as Service.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6" y="5121763"/>
            <a:ext cx="2962275" cy="1543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1217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759" y="70339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О </a:t>
            </a:r>
            <a:r>
              <a:rPr lang="en-US" dirty="0" err="1"/>
              <a:t>SaaS</a:t>
            </a:r>
            <a:r>
              <a:rPr lang="en-US" dirty="0"/>
              <a:t> </a:t>
            </a:r>
            <a:r>
              <a:rPr lang="ru-RU" dirty="0"/>
              <a:t>подробно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192579"/>
            <a:ext cx="7886700" cy="3219623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en-US" sz="2400" dirty="0" err="1"/>
              <a:t>SaaS</a:t>
            </a:r>
            <a:r>
              <a:rPr lang="ru-RU" sz="2400" dirty="0"/>
              <a:t> вы используете программное обеспечение, приложения и операционные системы провайдера, который полностью контролирует функционирование облачной инфраструктуры. </a:t>
            </a:r>
            <a:endParaRPr lang="en-US" sz="2400" dirty="0"/>
          </a:p>
          <a:p>
            <a:r>
              <a:rPr lang="ru-RU" sz="2400" dirty="0"/>
              <a:t>По большому счету, вы управляете лишь своим аккаунтом (группой аккаунтов) с возможностью вносить незначительные изменения в некоторые настройки приложений. Примером данной услуги могут послужить </a:t>
            </a:r>
            <a:r>
              <a:rPr lang="ru-RU" sz="2400" dirty="0" err="1"/>
              <a:t>YahooMail</a:t>
            </a:r>
            <a:r>
              <a:rPr lang="ru-RU" sz="2400" dirty="0"/>
              <a:t>,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Disk</a:t>
            </a:r>
            <a:r>
              <a:rPr lang="ru-RU" sz="2400" dirty="0"/>
              <a:t>, </a:t>
            </a:r>
            <a:r>
              <a:rPr lang="ru-RU" sz="2400" dirty="0" err="1"/>
              <a:t>Office</a:t>
            </a:r>
            <a:r>
              <a:rPr lang="ru-RU" sz="2400" dirty="0"/>
              <a:t> </a:t>
            </a:r>
            <a:r>
              <a:rPr lang="ru-RU" sz="2400" dirty="0" err="1"/>
              <a:t>Online</a:t>
            </a:r>
            <a:r>
              <a:rPr lang="ru-RU" sz="2400" dirty="0"/>
              <a:t>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72" y="4092106"/>
            <a:ext cx="3871545" cy="2453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1" y="4385569"/>
            <a:ext cx="4485673" cy="22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80" y="142043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О 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ru-RU" dirty="0"/>
              <a:t>подробно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853" y="1253100"/>
            <a:ext cx="7709147" cy="3968591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en-US" sz="2400" dirty="0" err="1"/>
              <a:t>PaaS</a:t>
            </a:r>
            <a:r>
              <a:rPr lang="en-US" sz="2400" dirty="0"/>
              <a:t> </a:t>
            </a:r>
            <a:r>
              <a:rPr lang="ru-RU" sz="2400" dirty="0"/>
              <a:t>вы получаете возможность установки собственного программного обеспечения и построения приложений уровня </a:t>
            </a:r>
            <a:r>
              <a:rPr lang="ru-RU" sz="2400" dirty="0" err="1"/>
              <a:t>Saas</a:t>
            </a:r>
            <a:r>
              <a:rPr lang="ru-RU" sz="2400" dirty="0"/>
              <a:t>. </a:t>
            </a:r>
            <a:endParaRPr lang="en-US" sz="2400" dirty="0"/>
          </a:p>
          <a:p>
            <a:r>
              <a:rPr lang="ru-RU" sz="2400" dirty="0"/>
              <a:t>Тем не менее, контроль операционных систем, серверов, хранилищ данных по-прежнему остается за провайдером. </a:t>
            </a:r>
            <a:endParaRPr lang="en-US" sz="2400" dirty="0"/>
          </a:p>
          <a:p>
            <a:r>
              <a:rPr lang="ru-RU" sz="2400" dirty="0"/>
              <a:t>Самым простым примером здесь может послужить хостинг, где вы устанавливаете свою CMS, модули и плагины к ней, а также получаете доступ к </a:t>
            </a:r>
            <a:r>
              <a:rPr lang="ru-RU" sz="2400" dirty="0" err="1"/>
              <a:t>MySQL</a:t>
            </a:r>
            <a:r>
              <a:rPr lang="ru-RU" sz="2400" dirty="0"/>
              <a:t>, </a:t>
            </a:r>
            <a:r>
              <a:rPr lang="ru-RU" sz="2400" dirty="0" err="1"/>
              <a:t>PHPMyAdmin</a:t>
            </a:r>
            <a:r>
              <a:rPr lang="ru-RU" sz="2400" dirty="0"/>
              <a:t>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62012"/>
            <a:ext cx="2651464" cy="1709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" y="5043607"/>
            <a:ext cx="3119112" cy="17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207" y="14386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 O </a:t>
            </a:r>
            <a:r>
              <a:rPr lang="en-US" dirty="0" err="1"/>
              <a:t>IaaS</a:t>
            </a:r>
            <a:r>
              <a:rPr lang="en-US" dirty="0"/>
              <a:t> </a:t>
            </a:r>
            <a:r>
              <a:rPr lang="ru-RU" dirty="0"/>
              <a:t>подробно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222" y="1377218"/>
            <a:ext cx="7798778" cy="3212367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en-US" sz="2400" dirty="0" err="1"/>
              <a:t>IaaS</a:t>
            </a:r>
            <a:r>
              <a:rPr lang="en-US" sz="2400" dirty="0"/>
              <a:t> </a:t>
            </a:r>
            <a:r>
              <a:rPr lang="ru-RU" sz="2400" dirty="0"/>
              <a:t>у вас еще больше свободы – провайдер предоставляет лишь физический фундамент вычислительных мощностей (виртуальных машин), на основе которых вы можете развернуть свою облачную инфраструктуру и реализовать собственные решения уровня </a:t>
            </a:r>
            <a:r>
              <a:rPr lang="ru-RU" sz="2400" dirty="0" err="1"/>
              <a:t>PaaS</a:t>
            </a:r>
            <a:r>
              <a:rPr lang="ru-RU" sz="2400" dirty="0"/>
              <a:t> и </a:t>
            </a:r>
            <a:r>
              <a:rPr lang="ru-RU" sz="2400" dirty="0" err="1"/>
              <a:t>Saas</a:t>
            </a:r>
            <a:r>
              <a:rPr lang="ru-RU" sz="2400" dirty="0"/>
              <a:t>, контролируя устанавливаемые операционные системы и приложения.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90" y="3888627"/>
            <a:ext cx="2903660" cy="1935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7" y="3888627"/>
            <a:ext cx="2934081" cy="2704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6" y="5756228"/>
            <a:ext cx="2832718" cy="8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8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6" y="3412735"/>
            <a:ext cx="4883727" cy="3445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0" y="331396"/>
            <a:ext cx="5368186" cy="308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618" y="3412735"/>
            <a:ext cx="329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Сравнение</a:t>
            </a:r>
            <a:r>
              <a:rPr lang="en-US" dirty="0"/>
              <a:t> </a:t>
            </a:r>
            <a:r>
              <a:rPr lang="en-US" dirty="0" err="1"/>
              <a:t>IaaS</a:t>
            </a:r>
            <a:r>
              <a:rPr lang="en-US" dirty="0"/>
              <a:t>, 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 err="1"/>
              <a:t>SaaS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8736" y="2489405"/>
            <a:ext cx="294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Компании, использующие разные модели обслуживания </a:t>
            </a:r>
          </a:p>
        </p:txBody>
      </p:sp>
    </p:spTree>
    <p:extLst>
      <p:ext uri="{BB962C8B-B14F-4D97-AF65-F5344CB8AC3E}">
        <p14:creationId xmlns:p14="http://schemas.microsoft.com/office/powerpoint/2010/main" val="20614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099" y="205756"/>
            <a:ext cx="7726901" cy="1325563"/>
          </a:xfrm>
        </p:spPr>
        <p:txBody>
          <a:bodyPr/>
          <a:lstStyle/>
          <a:p>
            <a:pPr algn="ctr"/>
            <a:r>
              <a:rPr lang="ru-RU" dirty="0"/>
              <a:t>Требования к защите </a:t>
            </a:r>
            <a:r>
              <a:rPr lang="en-US" dirty="0" err="1"/>
              <a:t>SaaS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399496"/>
            <a:ext cx="7886700" cy="4351338"/>
          </a:xfrm>
        </p:spPr>
        <p:txBody>
          <a:bodyPr>
            <a:noAutofit/>
          </a:bodyPr>
          <a:lstStyle/>
          <a:p>
            <a:r>
              <a:rPr lang="ru-RU" sz="2000" dirty="0"/>
              <a:t>1. Система должна предоставлять защиту и управление доступом для функций, основанных на полномочиях.</a:t>
            </a:r>
            <a:endParaRPr lang="en-US" sz="2000" dirty="0"/>
          </a:p>
          <a:p>
            <a:r>
              <a:rPr lang="ru-RU" sz="2000" dirty="0"/>
              <a:t>2. Пользовательские данные могут размещаться в информационной среде внутри предприятия. Система должна предоставлять механизмы аутентификации пользователей с использованием данных, размещенных во внутренней информационной среде.</a:t>
            </a:r>
            <a:endParaRPr lang="en-US" sz="2000" dirty="0"/>
          </a:p>
          <a:p>
            <a:r>
              <a:rPr lang="ru-RU" sz="2000" dirty="0"/>
              <a:t>3. В силу строгих требований арендаторов к изоляции данных и исполнению нормативных требований пользовательские данные могут размещаться в выделенной базе данных, предоставляемой каждому из арендаторов по требованию.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32" y="4488872"/>
            <a:ext cx="3557844" cy="22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917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Имеются три типа средств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6461" y="1262406"/>
            <a:ext cx="7886700" cy="4351338"/>
          </a:xfrm>
        </p:spPr>
        <p:txBody>
          <a:bodyPr>
            <a:noAutofit/>
          </a:bodyPr>
          <a:lstStyle/>
          <a:p>
            <a:r>
              <a:rPr lang="ru-RU" sz="2000" dirty="0"/>
              <a:t>1. Средства, интегрируемые внутри виртуальной платформой «облака».</a:t>
            </a:r>
          </a:p>
          <a:p>
            <a:r>
              <a:rPr lang="ru-RU" sz="2000" dirty="0"/>
              <a:t>2. Наложенные средства защиты, обеспечивающие защиту облачного периметра.</a:t>
            </a:r>
            <a:br>
              <a:rPr lang="ru-RU" sz="2000" dirty="0"/>
            </a:br>
            <a:r>
              <a:rPr lang="ru-RU" sz="2000" dirty="0"/>
              <a:t>Как правило, к технологиям защиты, предполагающим интеграцию на уровне виртуальной платформы, относятся решения, позволяющие обеспечить разграничение доступа пользователей и администраторов к ресурсам «облака».</a:t>
            </a:r>
          </a:p>
          <a:p>
            <a:r>
              <a:rPr lang="ru-RU" sz="2000" dirty="0"/>
              <a:t>3. Выбор конкретных средств защиты, интегрируемых внутри «облака», зависит от особенностей виртуальной платформы и осуществляется с учетом ее специфики.</a:t>
            </a:r>
            <a:br>
              <a:rPr lang="ru-RU" sz="2000" dirty="0"/>
            </a:br>
            <a:r>
              <a:rPr lang="ru-RU" sz="2000" dirty="0"/>
              <a:t>К технологиям защиты, используемым на уровне облачного периметра, относятся межсетевое экранирование, шифрование трафика, предотвращение вторжений и пр.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70" y="5519304"/>
            <a:ext cx="3867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Сервисы безопасности «облака»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3" y="1649779"/>
            <a:ext cx="7275634" cy="3915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Межсетевое экранирование (</a:t>
            </a:r>
            <a:r>
              <a:rPr lang="ru-RU" dirty="0" err="1"/>
              <a:t>Firewall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2. Предотвращение вторжений (IDS / IPS)</a:t>
            </a:r>
            <a:br>
              <a:rPr lang="ru-RU" dirty="0"/>
            </a:br>
            <a:r>
              <a:rPr lang="ru-RU" dirty="0"/>
              <a:t>3. Создание защищенных каналов связи (VPN / SSL VPN)</a:t>
            </a:r>
            <a:br>
              <a:rPr lang="ru-RU" dirty="0"/>
            </a:br>
            <a:r>
              <a:rPr lang="ru-RU" dirty="0"/>
              <a:t>4. Защита от атак типа «отказ в обслуживании» (</a:t>
            </a:r>
            <a:r>
              <a:rPr lang="ru-RU" dirty="0" err="1"/>
              <a:t>DoS</a:t>
            </a:r>
            <a:r>
              <a:rPr lang="ru-RU" dirty="0"/>
              <a:t>/</a:t>
            </a:r>
            <a:r>
              <a:rPr lang="ru-RU" dirty="0" err="1"/>
              <a:t>DDoS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5. Антивирусная защита</a:t>
            </a:r>
            <a:br>
              <a:rPr lang="ru-RU" dirty="0"/>
            </a:br>
            <a:r>
              <a:rPr lang="ru-RU" dirty="0"/>
              <a:t>6. </a:t>
            </a:r>
            <a:r>
              <a:rPr lang="ru-RU" dirty="0" err="1"/>
              <a:t>Антиспам</a:t>
            </a:r>
            <a:r>
              <a:rPr lang="ru-RU" dirty="0"/>
              <a:t>-защита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7" y="3011748"/>
            <a:ext cx="2796467" cy="2796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2" y="4831671"/>
            <a:ext cx="4882718" cy="19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622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Лекция 11 Анализ безопасности облачных служб</vt:lpstr>
      <vt:lpstr>Модели обслуживания облачных сервисов</vt:lpstr>
      <vt:lpstr>О SaaS подробно</vt:lpstr>
      <vt:lpstr>О PaaS подробно</vt:lpstr>
      <vt:lpstr> O IaaS подробно</vt:lpstr>
      <vt:lpstr>Презентация PowerPoint</vt:lpstr>
      <vt:lpstr>Требования к защите SaaS</vt:lpstr>
      <vt:lpstr>Имеются три типа средств защиты</vt:lpstr>
      <vt:lpstr>Сервисы безопасности «облака»</vt:lpstr>
      <vt:lpstr>Требования к защите PaaS(от Microsoft!)</vt:lpstr>
      <vt:lpstr>IaaS.. Как его защищать?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Владислав Карюкин</cp:lastModifiedBy>
  <cp:revision>46</cp:revision>
  <dcterms:created xsi:type="dcterms:W3CDTF">2018-09-04T12:10:47Z</dcterms:created>
  <dcterms:modified xsi:type="dcterms:W3CDTF">2024-11-01T04:25:25Z</dcterms:modified>
</cp:coreProperties>
</file>